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</p:sldIdLst>
  <p:sldSz cx="6858000" cy="9906000" type="A4"/>
  <p:notesSz cx="6858000" cy="9947275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C8E3"/>
    <a:srgbClr val="FA3C4D"/>
    <a:srgbClr val="14AF76"/>
    <a:srgbClr val="F2E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0"/>
    <p:restoredTop sz="94628"/>
  </p:normalViewPr>
  <p:slideViewPr>
    <p:cSldViewPr snapToGrid="0" snapToObjects="1">
      <p:cViewPr>
        <p:scale>
          <a:sx n="86" d="100"/>
          <a:sy n="86" d="100"/>
        </p:scale>
        <p:origin x="-3696" y="-30"/>
      </p:cViewPr>
      <p:guideLst>
        <p:guide orient="horz" pos="3120"/>
        <p:guide pos="21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FA9064-43AD-4A4D-B896-CC15317E16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8A0C44-3D5A-4B05-A402-72E11354E25C}">
      <dgm:prSet custT="1"/>
      <dgm:spPr>
        <a:solidFill>
          <a:srgbClr val="00B0F0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ctr" rtl="0"/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Памятка </a:t>
          </a:r>
        </a:p>
        <a:p>
          <a:pPr algn="ctr" rtl="0"/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владельцев животных 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95319D-7BBD-41D4-AC56-5B5EAC5EF81D}" type="parTrans" cxnId="{B0918AD9-2044-4E82-B43F-F1052C0B77D5}">
      <dgm:prSet/>
      <dgm:spPr/>
      <dgm:t>
        <a:bodyPr/>
        <a:lstStyle/>
        <a:p>
          <a:endParaRPr lang="ru-RU"/>
        </a:p>
      </dgm:t>
    </dgm:pt>
    <dgm:pt modelId="{EC1ADC9C-3ECA-48C4-8770-FFF184AA230C}" type="sibTrans" cxnId="{B0918AD9-2044-4E82-B43F-F1052C0B77D5}">
      <dgm:prSet/>
      <dgm:spPr/>
      <dgm:t>
        <a:bodyPr/>
        <a:lstStyle/>
        <a:p>
          <a:endParaRPr lang="ru-RU"/>
        </a:p>
      </dgm:t>
    </dgm:pt>
    <dgm:pt modelId="{8F7E67D1-FCBE-4EEF-859F-62D1CD39BABB}" type="pres">
      <dgm:prSet presAssocID="{BBFA9064-43AD-4A4D-B896-CC15317E16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2BA6EB-35DA-48F6-9601-BF582F90A5E5}" type="pres">
      <dgm:prSet presAssocID="{308A0C44-3D5A-4B05-A402-72E11354E25C}" presName="parentText" presStyleLbl="node1" presStyleIdx="0" presStyleCnt="1" custScaleX="100000" custScaleY="80419" custLinFactNeighborX="-1695" custLinFactNeighborY="-151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C87A59-5C28-4AF6-99A2-209117687FE4}" type="presOf" srcId="{BBFA9064-43AD-4A4D-B896-CC15317E168E}" destId="{8F7E67D1-FCBE-4EEF-859F-62D1CD39BABB}" srcOrd="0" destOrd="0" presId="urn:microsoft.com/office/officeart/2005/8/layout/vList2"/>
    <dgm:cxn modelId="{89ECD463-B424-438F-ABF0-EDC40FF9DAB7}" type="presOf" srcId="{308A0C44-3D5A-4B05-A402-72E11354E25C}" destId="{5D2BA6EB-35DA-48F6-9601-BF582F90A5E5}" srcOrd="0" destOrd="0" presId="urn:microsoft.com/office/officeart/2005/8/layout/vList2"/>
    <dgm:cxn modelId="{B0918AD9-2044-4E82-B43F-F1052C0B77D5}" srcId="{BBFA9064-43AD-4A4D-B896-CC15317E168E}" destId="{308A0C44-3D5A-4B05-A402-72E11354E25C}" srcOrd="0" destOrd="0" parTransId="{0995319D-7BBD-41D4-AC56-5B5EAC5EF81D}" sibTransId="{EC1ADC9C-3ECA-48C4-8770-FFF184AA230C}"/>
    <dgm:cxn modelId="{C1A5BA6B-CB99-469C-BE99-67EC112B8B23}" type="presParOf" srcId="{8F7E67D1-FCBE-4EEF-859F-62D1CD39BABB}" destId="{5D2BA6EB-35DA-48F6-9601-BF582F90A5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BA6EB-35DA-48F6-9601-BF582F90A5E5}">
      <dsp:nvSpPr>
        <dsp:cNvPr id="0" name=""/>
        <dsp:cNvSpPr/>
      </dsp:nvSpPr>
      <dsp:spPr>
        <a:xfrm>
          <a:off x="0" y="33574"/>
          <a:ext cx="5234220" cy="993592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Памятка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владельцев животных </a:t>
          </a:r>
          <a:endParaRPr lang="ru-RU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503" y="82077"/>
        <a:ext cx="5137214" cy="896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1" y="1621192"/>
            <a:ext cx="5829300" cy="3448756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1" y="5202944"/>
            <a:ext cx="5143500" cy="2391656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8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6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4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4"/>
            <a:ext cx="4350543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41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7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4" cy="4120620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4" cy="216693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41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2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6"/>
            <a:ext cx="5915024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7"/>
            <a:ext cx="2901255" cy="1190095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2" y="2428347"/>
            <a:ext cx="2915544" cy="1190095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2" y="3618443"/>
            <a:ext cx="2915544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49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50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30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0" y="660400"/>
            <a:ext cx="2211884" cy="231140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4"/>
            <a:ext cx="3471862" cy="7039681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0" y="2971800"/>
            <a:ext cx="2211884" cy="550562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3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0" y="660400"/>
            <a:ext cx="2211884" cy="231140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4"/>
            <a:ext cx="3471862" cy="7039681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0" y="2971800"/>
            <a:ext cx="2211884" cy="550562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61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9" y="9181398"/>
            <a:ext cx="154304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A542A-1DEA-964F-BBC9-4531DBAB3ACB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4" y="9181398"/>
            <a:ext cx="154304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8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5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microsoft.com/office/2007/relationships/diagramDrawing" Target="../diagrams/drawing1.xml"/><Relationship Id="rId4" Type="http://schemas.openxmlformats.org/officeDocument/2006/relationships/image" Target="../media/image2.svg"/><Relationship Id="rId9" Type="http://schemas.openxmlformats.org/officeDocument/2006/relationships/diagramColors" Target="../diagrams/colors1.xm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65C045A-ED1A-DFDF-E779-DA28DDCC3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4288" y="137119"/>
            <a:ext cx="1022596" cy="1838147"/>
          </a:xfrm>
          <a:prstGeom prst="rect">
            <a:avLst/>
          </a:prstGeom>
        </p:spPr>
      </p:pic>
      <p:sp>
        <p:nvSpPr>
          <p:cNvPr id="17" name="Google Shape;80;p14">
            <a:extLst>
              <a:ext uri="{FF2B5EF4-FFF2-40B4-BE49-F238E27FC236}">
                <a16:creationId xmlns:a16="http://schemas.microsoft.com/office/drawing/2014/main" xmlns="" id="{8AB3B836-886D-4AD4-8CD1-C88BECAF196E}"/>
              </a:ext>
            </a:extLst>
          </p:cNvPr>
          <p:cNvSpPr txBox="1">
            <a:spLocks/>
          </p:cNvSpPr>
          <p:nvPr/>
        </p:nvSpPr>
        <p:spPr>
          <a:xfrm>
            <a:off x="1397502" y="1542399"/>
            <a:ext cx="5150903" cy="4916424"/>
          </a:xfrm>
          <a:prstGeom prst="rect">
            <a:avLst/>
          </a:prstGeom>
        </p:spPr>
        <p:txBody>
          <a:bodyPr spcFirstLastPara="1" vert="horz" wrap="square" lIns="0" tIns="91425" rIns="91425" bIns="91425" rtlCol="0" anchor="t" anchorCtr="0">
            <a:noAutofit/>
          </a:bodyPr>
          <a:lstStyle>
            <a:lvl1pPr algn="ctr" defTabSz="7199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Ок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52" y="296400"/>
            <a:ext cx="921246" cy="9206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Подзаголовок 13"/>
          <p:cNvSpPr txBox="1">
            <a:spLocks/>
          </p:cNvSpPr>
          <p:nvPr/>
        </p:nvSpPr>
        <p:spPr>
          <a:xfrm>
            <a:off x="3539991" y="3097822"/>
            <a:ext cx="3025140" cy="2391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19907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9954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907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861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9814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9768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9721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9675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79628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одзаголовок 13"/>
          <p:cNvSpPr txBox="1">
            <a:spLocks/>
          </p:cNvSpPr>
          <p:nvPr/>
        </p:nvSpPr>
        <p:spPr>
          <a:xfrm>
            <a:off x="3461859" y="4149187"/>
            <a:ext cx="3025140" cy="1096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19907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9954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907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861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9814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9768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9721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9675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79628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2573099018"/>
              </p:ext>
            </p:extLst>
          </p:nvPr>
        </p:nvGraphicFramePr>
        <p:xfrm>
          <a:off x="1330911" y="296400"/>
          <a:ext cx="5234220" cy="1435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73" y="1559337"/>
            <a:ext cx="1874789" cy="122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73" y="3195593"/>
            <a:ext cx="1874789" cy="189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2157923" y="4903980"/>
            <a:ext cx="2596701" cy="2710355"/>
            <a:chOff x="-47033" y="101334"/>
            <a:chExt cx="5056779" cy="1044787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-47033" y="182638"/>
              <a:ext cx="4878850" cy="96348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47033" y="101334"/>
              <a:ext cx="4962713" cy="869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64" name="Picture 40" descr="C:\Users\oem\Downloads\obustroystvo-svinarnika_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73" y="2387815"/>
            <a:ext cx="1874789" cy="116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68795" y="5105956"/>
            <a:ext cx="2238886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У</a:t>
            </a:r>
            <a:r>
              <a:rPr lang="ru-RU" sz="1100" b="1" dirty="0" smtClean="0">
                <a:solidFill>
                  <a:schemeClr val="bg1"/>
                </a:solidFill>
              </a:rPr>
              <a:t>важаемые владельцы животных!</a:t>
            </a:r>
          </a:p>
          <a:p>
            <a:pPr algn="ctr"/>
            <a:endParaRPr lang="ru-RU" sz="11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В соответствии со ст. 18</a:t>
            </a:r>
            <a:r>
              <a:rPr lang="ru-RU" sz="1000" b="1" dirty="0">
                <a:solidFill>
                  <a:schemeClr val="bg1"/>
                </a:solidFill>
              </a:rPr>
              <a:t>. </a:t>
            </a:r>
            <a:r>
              <a:rPr lang="ru-RU" sz="1000" b="1" dirty="0" smtClean="0">
                <a:solidFill>
                  <a:schemeClr val="bg1"/>
                </a:solidFill>
              </a:rPr>
              <a:t>Закона </a:t>
            </a:r>
            <a:r>
              <a:rPr lang="ru-RU" sz="1000" b="1" dirty="0">
                <a:solidFill>
                  <a:schemeClr val="bg1"/>
                </a:solidFill>
              </a:rPr>
              <a:t>РФ от 14.05.1993 </a:t>
            </a:r>
            <a:r>
              <a:rPr lang="ru-RU" sz="1000" b="1" dirty="0" smtClean="0">
                <a:solidFill>
                  <a:schemeClr val="bg1"/>
                </a:solidFill>
              </a:rPr>
              <a:t>№ </a:t>
            </a:r>
            <a:r>
              <a:rPr lang="ru-RU" sz="1000" b="1" dirty="0">
                <a:solidFill>
                  <a:schemeClr val="bg1"/>
                </a:solidFill>
              </a:rPr>
              <a:t>4979-1 </a:t>
            </a:r>
            <a:endParaRPr lang="ru-RU" sz="1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«О </a:t>
            </a:r>
            <a:r>
              <a:rPr lang="ru-RU" sz="1000" b="1" dirty="0">
                <a:solidFill>
                  <a:schemeClr val="bg1"/>
                </a:solidFill>
              </a:rPr>
              <a:t>ветеринарии», </a:t>
            </a:r>
            <a:r>
              <a:rPr lang="ru-RU" sz="1000" b="1" dirty="0" smtClean="0">
                <a:solidFill>
                  <a:schemeClr val="bg1"/>
                </a:solidFill>
              </a:rPr>
              <a:t>приказом </a:t>
            </a:r>
            <a:r>
              <a:rPr lang="ru-RU" sz="1000" b="1" dirty="0">
                <a:solidFill>
                  <a:schemeClr val="bg1"/>
                </a:solidFill>
              </a:rPr>
              <a:t>Минсельхоза России от 26.10.2020 </a:t>
            </a:r>
            <a:r>
              <a:rPr lang="ru-RU" sz="1000" b="1" dirty="0" smtClean="0">
                <a:solidFill>
                  <a:schemeClr val="bg1"/>
                </a:solidFill>
              </a:rPr>
              <a:t> № 626 «Об </a:t>
            </a:r>
            <a:r>
              <a:rPr lang="ru-RU" sz="1000" b="1" dirty="0">
                <a:solidFill>
                  <a:schemeClr val="bg1"/>
                </a:solidFill>
              </a:rPr>
              <a:t>утверждении Ветеринарных правил перемещения, хранения, переработки и утилизации биологических </a:t>
            </a:r>
            <a:r>
              <a:rPr lang="ru-RU" sz="1000" b="1" dirty="0" smtClean="0">
                <a:solidFill>
                  <a:schemeClr val="bg1"/>
                </a:solidFill>
              </a:rPr>
              <a:t>отходов»</a:t>
            </a:r>
          </a:p>
          <a:p>
            <a:pPr algn="ctr"/>
            <a:endParaRPr lang="ru-RU" sz="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Владельцы животных обязаны: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144676" y="1975266"/>
            <a:ext cx="4939631" cy="5132697"/>
            <a:chOff x="-4135273" y="-1214951"/>
            <a:chExt cx="9145019" cy="2185702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-4135273" y="-1214951"/>
              <a:ext cx="4194843" cy="290797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47033" y="101334"/>
              <a:ext cx="4962713" cy="869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84732" y="2095428"/>
            <a:ext cx="21928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Ответственность за здоровье, содержание и использование животных несут их </a:t>
            </a:r>
            <a:r>
              <a:rPr lang="ru-RU" sz="1000" dirty="0" smtClean="0"/>
              <a:t>владельцы</a:t>
            </a:r>
            <a:endParaRPr lang="ru-RU" sz="1000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103311" y="4096744"/>
            <a:ext cx="4960195" cy="2785467"/>
            <a:chOff x="-4173344" y="101334"/>
            <a:chExt cx="9183090" cy="118616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-4173344" y="909566"/>
              <a:ext cx="3720438" cy="37792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47033" y="101334"/>
              <a:ext cx="4962713" cy="869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31638" y="6007578"/>
            <a:ext cx="20723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осуществлять хозяйственные и ветеринарные мероприятия, обеспечивающие предупреждение болезней животных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9397" y="2815948"/>
            <a:ext cx="2263767" cy="1477701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Прямоугольник 37"/>
          <p:cNvSpPr/>
          <p:nvPr/>
        </p:nvSpPr>
        <p:spPr>
          <a:xfrm>
            <a:off x="272799" y="2918478"/>
            <a:ext cx="20095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содержать в надлежащем состоянии животноводческие помещения и сооружения для хранения кормов и переработки продукции животного происхождения, не допускать загрязнения окружающей среды отходами животноводства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513162" y="2739995"/>
            <a:ext cx="2214346" cy="1379693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Прямоугольник 40"/>
          <p:cNvSpPr/>
          <p:nvPr/>
        </p:nvSpPr>
        <p:spPr>
          <a:xfrm>
            <a:off x="4559079" y="2768121"/>
            <a:ext cx="20095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соблюдать зоогигиенические и ветеринарно-санитарные требования при размещении, строительстве, вводе в эксплуатацию объектов, связанных с выращиванием и содержанием животных</a:t>
            </a:r>
          </a:p>
          <a:p>
            <a:pPr algn="ctr"/>
            <a:endParaRPr lang="ru-RU" sz="10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58252" y="4392216"/>
            <a:ext cx="1980454" cy="700873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Прямоугольник 43"/>
          <p:cNvSpPr/>
          <p:nvPr/>
        </p:nvSpPr>
        <p:spPr>
          <a:xfrm>
            <a:off x="92366" y="4432783"/>
            <a:ext cx="20095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предоставлять специалистам</a:t>
            </a:r>
          </a:p>
          <a:p>
            <a:pPr algn="ctr"/>
            <a:r>
              <a:rPr lang="ru-RU" sz="1000" dirty="0" err="1" smtClean="0"/>
              <a:t>Госветслужбы</a:t>
            </a:r>
            <a:r>
              <a:rPr lang="ru-RU" sz="1000" dirty="0"/>
              <a:t> доступ к животным для осмотра и учета </a:t>
            </a:r>
          </a:p>
          <a:p>
            <a:pPr algn="ctr"/>
            <a:endParaRPr lang="ru-RU" sz="1000" dirty="0"/>
          </a:p>
          <a:p>
            <a:pPr algn="ctr"/>
            <a:endParaRPr lang="ru-RU" sz="10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663256" y="4181464"/>
            <a:ext cx="2064251" cy="1064400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Прямоугольник 45"/>
          <p:cNvSpPr/>
          <p:nvPr/>
        </p:nvSpPr>
        <p:spPr>
          <a:xfrm>
            <a:off x="4680442" y="4181464"/>
            <a:ext cx="2132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немедленно извещать </a:t>
            </a:r>
            <a:r>
              <a:rPr lang="ru-RU" sz="1000" dirty="0" err="1" smtClean="0">
                <a:solidFill>
                  <a:prstClr val="black"/>
                </a:solidFill>
              </a:rPr>
              <a:t>Госветслужбу</a:t>
            </a:r>
            <a:r>
              <a:rPr lang="ru-RU" sz="1000" dirty="0" smtClean="0">
                <a:solidFill>
                  <a:prstClr val="black"/>
                </a:solidFill>
              </a:rPr>
              <a:t> о</a:t>
            </a:r>
            <a:r>
              <a:rPr lang="ru-RU" sz="1000" dirty="0" smtClean="0"/>
              <a:t> </a:t>
            </a:r>
            <a:r>
              <a:rPr lang="ru-RU" sz="1000" dirty="0"/>
              <a:t>всех случаях внезапного падежа или одновременного массового заболевания животных, а также </a:t>
            </a:r>
            <a:endParaRPr lang="ru-RU" sz="1000" dirty="0" smtClean="0"/>
          </a:p>
          <a:p>
            <a:pPr algn="ctr"/>
            <a:r>
              <a:rPr lang="ru-RU" sz="1000" dirty="0" smtClean="0"/>
              <a:t>об </a:t>
            </a:r>
            <a:r>
              <a:rPr lang="ru-RU" sz="1000" dirty="0"/>
              <a:t>их необычном поведении</a:t>
            </a:r>
          </a:p>
          <a:p>
            <a:pPr algn="ctr"/>
            <a:endParaRPr lang="ru-RU" sz="1000" dirty="0"/>
          </a:p>
          <a:p>
            <a:pPr algn="ctr"/>
            <a:endParaRPr lang="ru-RU" sz="10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12841" y="5141905"/>
            <a:ext cx="1954812" cy="743079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Прямоугольник 48"/>
          <p:cNvSpPr/>
          <p:nvPr/>
        </p:nvSpPr>
        <p:spPr>
          <a:xfrm>
            <a:off x="37603" y="5130863"/>
            <a:ext cx="20095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соблюдать установленные ветеринарно-санитарные правила перевозки и убоя животных</a:t>
            </a:r>
          </a:p>
          <a:p>
            <a:pPr algn="ctr"/>
            <a:endParaRPr lang="ru-RU" sz="1000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787056" y="5348470"/>
            <a:ext cx="1980454" cy="738664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Прямоугольник 53"/>
          <p:cNvSpPr/>
          <p:nvPr/>
        </p:nvSpPr>
        <p:spPr>
          <a:xfrm>
            <a:off x="4754625" y="5335374"/>
            <a:ext cx="19190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выполнять указания</a:t>
            </a:r>
          </a:p>
          <a:p>
            <a:pPr algn="ctr"/>
            <a:r>
              <a:rPr lang="ru-RU" sz="1000" dirty="0" err="1" smtClean="0"/>
              <a:t>Госветслужбы</a:t>
            </a:r>
            <a:r>
              <a:rPr lang="ru-RU" sz="1000" dirty="0"/>
              <a:t> по профилактике болезней животных и борьбе с этими болезнями</a:t>
            </a:r>
          </a:p>
          <a:p>
            <a:pPr algn="ctr"/>
            <a:endParaRPr lang="ru-RU" sz="1000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459517" y="2048710"/>
            <a:ext cx="2246624" cy="600716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Прямоугольник 55"/>
          <p:cNvSpPr/>
          <p:nvPr/>
        </p:nvSpPr>
        <p:spPr>
          <a:xfrm>
            <a:off x="4634137" y="2230454"/>
            <a:ext cx="20095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обеспечить маркирование животных</a:t>
            </a:r>
          </a:p>
          <a:p>
            <a:pPr algn="ctr"/>
            <a:endParaRPr lang="ru-RU" sz="1000" dirty="0"/>
          </a:p>
        </p:txBody>
      </p:sp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25" y="6154022"/>
            <a:ext cx="2058130" cy="82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4770631" y="6197148"/>
            <a:ext cx="19568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представлять сведения, необходимые для учета животных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19889" y="7795847"/>
            <a:ext cx="6245242" cy="1430216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2" name="Прямоугольник 61"/>
          <p:cNvSpPr/>
          <p:nvPr/>
        </p:nvSpPr>
        <p:spPr>
          <a:xfrm>
            <a:off x="490683" y="7795846"/>
            <a:ext cx="62334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Запрещается захоронение биологических отходов в землю, вывоз их на свалки, сброс в бытовые мусорные контейнеры, в поля, леса, овраги, водные объекты</a:t>
            </a:r>
          </a:p>
          <a:p>
            <a:pPr algn="ctr"/>
            <a:endParaRPr lang="ru-RU" sz="20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490683" y="9352002"/>
            <a:ext cx="59963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Телефон горячей линии _________________________ района :______________________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47831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1297</TotalTime>
  <Words>211</Words>
  <Application>Microsoft Office PowerPoint</Application>
  <PresentationFormat>Лист A4 (210x297 мм)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Times New Roman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TeplyakovaVV</cp:lastModifiedBy>
  <cp:revision>93</cp:revision>
  <cp:lastPrinted>2024-05-30T10:33:53Z</cp:lastPrinted>
  <dcterms:created xsi:type="dcterms:W3CDTF">2022-06-02T07:13:40Z</dcterms:created>
  <dcterms:modified xsi:type="dcterms:W3CDTF">2024-05-30T10:34:15Z</dcterms:modified>
</cp:coreProperties>
</file>