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>
        <p:scale>
          <a:sx n="121" d="100"/>
          <a:sy n="121" d="100"/>
        </p:scale>
        <p:origin x="-78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29097-47AA-46A0-B7F4-A67AB1377557}" type="datetimeFigureOut">
              <a:rPr lang="ru-RU" smtClean="0"/>
              <a:t>11.10.2024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DA726-F60F-415C-B6A0-6B5BA82149E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30070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29097-47AA-46A0-B7F4-A67AB1377557}" type="datetimeFigureOut">
              <a:rPr lang="ru-RU" smtClean="0"/>
              <a:t>11.10.2024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DA726-F60F-415C-B6A0-6B5BA82149E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15512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29097-47AA-46A0-B7F4-A67AB1377557}" type="datetimeFigureOut">
              <a:rPr lang="ru-RU" smtClean="0"/>
              <a:t>11.10.2024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DA726-F60F-415C-B6A0-6B5BA82149E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381403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29097-47AA-46A0-B7F4-A67AB1377557}" type="datetimeFigureOut">
              <a:rPr lang="ru-RU" smtClean="0"/>
              <a:t>11.10.2024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DA726-F60F-415C-B6A0-6B5BA82149E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44687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29097-47AA-46A0-B7F4-A67AB1377557}" type="datetimeFigureOut">
              <a:rPr lang="ru-RU" smtClean="0"/>
              <a:t>11.10.2024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DA726-F60F-415C-B6A0-6B5BA82149E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30037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29097-47AA-46A0-B7F4-A67AB1377557}" type="datetimeFigureOut">
              <a:rPr lang="ru-RU" smtClean="0"/>
              <a:t>11.10.2024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DA726-F60F-415C-B6A0-6B5BA82149E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86643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29097-47AA-46A0-B7F4-A67AB1377557}" type="datetimeFigureOut">
              <a:rPr lang="ru-RU" smtClean="0"/>
              <a:t>11.10.2024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DA726-F60F-415C-B6A0-6B5BA82149E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034233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29097-47AA-46A0-B7F4-A67AB1377557}" type="datetimeFigureOut">
              <a:rPr lang="ru-RU" smtClean="0"/>
              <a:t>11.10.2024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DA726-F60F-415C-B6A0-6B5BA82149E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03511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29097-47AA-46A0-B7F4-A67AB1377557}" type="datetimeFigureOut">
              <a:rPr lang="ru-RU" smtClean="0"/>
              <a:t>11.10.2024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DA726-F60F-415C-B6A0-6B5BA82149E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41873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29097-47AA-46A0-B7F4-A67AB1377557}" type="datetimeFigureOut">
              <a:rPr lang="ru-RU" smtClean="0"/>
              <a:t>11.10.2024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DA726-F60F-415C-B6A0-6B5BA82149E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16240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29097-47AA-46A0-B7F4-A67AB1377557}" type="datetimeFigureOut">
              <a:rPr lang="ru-RU" smtClean="0"/>
              <a:t>11.10.2024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DA726-F60F-415C-B6A0-6B5BA82149E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13680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A29097-47AA-46A0-B7F4-A67AB1377557}" type="datetimeFigureOut">
              <a:rPr lang="ru-RU" smtClean="0"/>
              <a:t>11.10.2024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9DA726-F60F-415C-B6A0-6B5BA82149E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055069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upload.wikimedia.org/wikipedia/commons/thumb/a/a5/CivilDefence.svg/1200px-CivilDefence.svg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30587" y="1025729"/>
            <a:ext cx="5330825" cy="5330825"/>
          </a:xfrm>
          <a:prstGeom prst="rect">
            <a:avLst/>
          </a:prstGeom>
          <a:noFill/>
          <a:effectLst>
            <a:glow rad="127000">
              <a:schemeClr val="accent2">
                <a:lumMod val="20000"/>
                <a:lumOff val="80000"/>
              </a:schemeClr>
            </a:glo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Скругленный прямоугольник 12"/>
          <p:cNvSpPr/>
          <p:nvPr/>
        </p:nvSpPr>
        <p:spPr>
          <a:xfrm>
            <a:off x="35710" y="1594086"/>
            <a:ext cx="4153812" cy="4265801"/>
          </a:xfrm>
          <a:prstGeom prst="roundRect">
            <a:avLst/>
          </a:prstGeom>
          <a:solidFill>
            <a:schemeClr val="accent1">
              <a:alpha val="26000"/>
            </a:schemeClr>
          </a:solidFill>
          <a:ln>
            <a:solidFill>
              <a:schemeClr val="accent1">
                <a:shade val="50000"/>
                <a:alpha val="27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100" b="1" dirty="0">
              <a:solidFill>
                <a:schemeClr val="tx1"/>
              </a:solidFill>
            </a:endParaRPr>
          </a:p>
          <a:p>
            <a:pPr algn="ctr"/>
            <a:r>
              <a:rPr lang="ru-RU" sz="1400" b="1" u="sng" dirty="0" smtClean="0">
                <a:solidFill>
                  <a:srgbClr val="FF0000"/>
                </a:solidFill>
              </a:rPr>
              <a:t>Если Вы дома:</a:t>
            </a:r>
          </a:p>
          <a:p>
            <a:pPr algn="ctr"/>
            <a:r>
              <a:rPr lang="ru-RU" sz="1400" b="1" dirty="0" smtClean="0">
                <a:solidFill>
                  <a:schemeClr val="tx1"/>
                </a:solidFill>
              </a:rPr>
              <a:t>- Сохранять спокойствие, укрыться в помещении без окон, со сплошными стенами, не подходить к окнам</a:t>
            </a:r>
          </a:p>
          <a:p>
            <a:pPr algn="ctr"/>
            <a:r>
              <a:rPr lang="ru-RU" sz="1400" b="1" u="sng" dirty="0" smtClean="0">
                <a:solidFill>
                  <a:srgbClr val="FF0000"/>
                </a:solidFill>
              </a:rPr>
              <a:t>Если Вы на улице:</a:t>
            </a:r>
          </a:p>
          <a:p>
            <a:pPr algn="ctr"/>
            <a:r>
              <a:rPr lang="ru-RU" sz="1400" b="1" dirty="0" smtClean="0">
                <a:solidFill>
                  <a:schemeClr val="tx1"/>
                </a:solidFill>
              </a:rPr>
              <a:t>- Спуститься во временное укрытие или зайти в здание, подвал.  При отсутствии укрытия – необходимо лечь на землю и переждать обстрел</a:t>
            </a:r>
          </a:p>
          <a:p>
            <a:pPr algn="ctr"/>
            <a:r>
              <a:rPr lang="ru-RU" sz="1400" b="1" u="sng" dirty="0" smtClean="0">
                <a:solidFill>
                  <a:srgbClr val="FF0000"/>
                </a:solidFill>
              </a:rPr>
              <a:t>Если Вы в транспорте:</a:t>
            </a:r>
          </a:p>
          <a:p>
            <a:pPr marL="171450" indent="-171450" algn="ctr">
              <a:buFontTx/>
              <a:buChar char="-"/>
            </a:pPr>
            <a:r>
              <a:rPr lang="ru-RU" sz="1400" b="1" dirty="0" smtClean="0">
                <a:solidFill>
                  <a:schemeClr val="tx1"/>
                </a:solidFill>
              </a:rPr>
              <a:t>Выйти из транспорта и укрыться в безопасном месте (временном укрытии), в личном транспорте необходимо остановиться, лечь на землю, но не рядом с машиной и желательно со стороны противоположной обстрелу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365829" y="172396"/>
            <a:ext cx="7237412" cy="614381"/>
          </a:xfrm>
          <a:gradFill>
            <a:gsLst>
              <a:gs pos="0">
                <a:schemeClr val="accent2">
                  <a:lumMod val="60000"/>
                  <a:lumOff val="40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9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60000"/>
                  <a:lumOff val="40000"/>
                  <a:alpha val="68000"/>
                </a:schemeClr>
              </a:gs>
            </a:gsLst>
            <a:lin ang="5400000" scaled="1"/>
          </a:gradFill>
          <a:ln w="76200">
            <a:solidFill>
              <a:srgbClr val="FF0000">
                <a:alpha val="91000"/>
              </a:srgbClr>
            </a:solidFill>
          </a:ln>
        </p:spPr>
        <p:txBody>
          <a:bodyPr>
            <a:normAutofit/>
          </a:bodyPr>
          <a:lstStyle/>
          <a:p>
            <a:r>
              <a:rPr lang="ru-RU" sz="3500" dirty="0" smtClean="0">
                <a:latin typeface="Arial Black" panose="020B0A04020102020204" pitchFamily="34" charset="0"/>
                <a:cs typeface="Aharoni" panose="02010803020104030203" pitchFamily="2" charset="-79"/>
              </a:rPr>
              <a:t>ГРАЖДАНСКАЯ ОБОРОНА</a:t>
            </a:r>
            <a:endParaRPr lang="ru-RU" sz="3500" dirty="0">
              <a:latin typeface="Arial Black" panose="020B0A04020102020204" pitchFamily="34" charset="0"/>
              <a:cs typeface="Aharoni" panose="02010803020104030203" pitchFamily="2" charset="-79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8245026" y="859667"/>
            <a:ext cx="3881531" cy="5948580"/>
          </a:xfrm>
          <a:prstGeom prst="roundRect">
            <a:avLst/>
          </a:prstGeom>
          <a:solidFill>
            <a:schemeClr val="accent1">
              <a:alpha val="26000"/>
            </a:schemeClr>
          </a:solidFill>
          <a:ln>
            <a:solidFill>
              <a:schemeClr val="accent1">
                <a:shade val="50000"/>
                <a:alpha val="27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ru-RU" sz="1400" b="1" dirty="0" smtClean="0">
              <a:solidFill>
                <a:schemeClr val="tx1"/>
              </a:solidFill>
            </a:endParaRPr>
          </a:p>
          <a:p>
            <a:pPr algn="just"/>
            <a:endParaRPr lang="ru-RU" sz="1400" b="1" dirty="0" smtClean="0">
              <a:solidFill>
                <a:schemeClr val="tx1"/>
              </a:solidFill>
            </a:endParaRPr>
          </a:p>
          <a:p>
            <a:pPr algn="just"/>
            <a:endParaRPr lang="ru-RU" sz="1400" b="1" dirty="0">
              <a:solidFill>
                <a:schemeClr val="tx1"/>
              </a:solidFill>
            </a:endParaRPr>
          </a:p>
          <a:p>
            <a:pPr algn="just"/>
            <a:r>
              <a:rPr lang="ru-RU" sz="1400" b="1" dirty="0" smtClean="0">
                <a:solidFill>
                  <a:schemeClr val="tx1"/>
                </a:solidFill>
              </a:rPr>
              <a:t>Эвакуация может проводиться при аварии, катастрофе, стихийном бедствии или в случае военных конфликтов.</a:t>
            </a:r>
          </a:p>
          <a:p>
            <a:pPr algn="ctr"/>
            <a:endParaRPr lang="ru-RU" sz="1500" b="1" u="sng" dirty="0" smtClean="0">
              <a:solidFill>
                <a:srgbClr val="FF0000"/>
              </a:solidFill>
            </a:endParaRPr>
          </a:p>
          <a:p>
            <a:pPr algn="ctr"/>
            <a:r>
              <a:rPr lang="ru-RU" sz="1500" b="1" u="sng" dirty="0" smtClean="0">
                <a:solidFill>
                  <a:srgbClr val="FF0000"/>
                </a:solidFill>
              </a:rPr>
              <a:t>ПРЕЖДЕ ЧЕМ ПОКИНУТЬ МЕСТО ПРОЖИВАНИЯ:</a:t>
            </a:r>
          </a:p>
          <a:p>
            <a:pPr marL="171450" indent="-171450" algn="just">
              <a:buFontTx/>
              <a:buChar char="-"/>
            </a:pPr>
            <a:r>
              <a:rPr lang="ru-RU" sz="1400" b="1" dirty="0" smtClean="0">
                <a:solidFill>
                  <a:schemeClr val="tx1"/>
                </a:solidFill>
              </a:rPr>
              <a:t>Выключите все осветительные и нагревательные приборы; </a:t>
            </a:r>
          </a:p>
          <a:p>
            <a:pPr algn="just"/>
            <a:r>
              <a:rPr lang="ru-RU" sz="1400" b="1" dirty="0" smtClean="0">
                <a:solidFill>
                  <a:schemeClr val="tx1"/>
                </a:solidFill>
              </a:rPr>
              <a:t>-Закройте краны водопроводной и газовой сетей, окна; - Закройте квартиру (дом, комнату)</a:t>
            </a:r>
          </a:p>
          <a:p>
            <a:pPr algn="just"/>
            <a:r>
              <a:rPr lang="ru-RU" b="1" dirty="0" smtClean="0">
                <a:solidFill>
                  <a:schemeClr val="tx1"/>
                </a:solidFill>
              </a:rPr>
              <a:t> </a:t>
            </a:r>
          </a:p>
          <a:p>
            <a:pPr algn="ctr"/>
            <a:r>
              <a:rPr lang="ru-RU" b="1" u="sng" dirty="0" smtClean="0">
                <a:solidFill>
                  <a:srgbClr val="FF0000"/>
                </a:solidFill>
              </a:rPr>
              <a:t>ЧТО ВЗЯТЬ С СОБОЙ:</a:t>
            </a:r>
          </a:p>
          <a:p>
            <a:pPr algn="just"/>
            <a:r>
              <a:rPr lang="ru-RU" sz="1400" b="1" dirty="0" smtClean="0">
                <a:solidFill>
                  <a:schemeClr val="tx1"/>
                </a:solidFill>
              </a:rPr>
              <a:t>- Личные документы (паспорт, военный билет, свидетельство о браке, о рождении детей, пенсионное удостоверение), деньги (банковские карты);</a:t>
            </a:r>
          </a:p>
          <a:p>
            <a:pPr algn="just"/>
            <a:r>
              <a:rPr lang="ru-RU" sz="1400" b="1" dirty="0" smtClean="0">
                <a:solidFill>
                  <a:schemeClr val="tx1"/>
                </a:solidFill>
              </a:rPr>
              <a:t>- Продукты питания на 2-3 суток, питьевую воду. – одежду, обувь, туалетные принадлежности. – кружку, миску, ложку, нож, спички.</a:t>
            </a:r>
          </a:p>
        </p:txBody>
      </p:sp>
      <p:sp>
        <p:nvSpPr>
          <p:cNvPr id="10" name="Заголовок 1"/>
          <p:cNvSpPr txBox="1">
            <a:spLocks/>
          </p:cNvSpPr>
          <p:nvPr/>
        </p:nvSpPr>
        <p:spPr>
          <a:xfrm>
            <a:off x="490043" y="952839"/>
            <a:ext cx="3329499" cy="475304"/>
          </a:xfrm>
          <a:prstGeom prst="rect">
            <a:avLst/>
          </a:prstGeom>
          <a:gradFill>
            <a:gsLst>
              <a:gs pos="0">
                <a:schemeClr val="accent2">
                  <a:lumMod val="60000"/>
                  <a:lumOff val="40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9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60000"/>
                  <a:lumOff val="40000"/>
                  <a:alpha val="68000"/>
                </a:schemeClr>
              </a:gs>
            </a:gsLst>
            <a:lin ang="5400000" scaled="1"/>
          </a:gradFill>
          <a:ln w="76200">
            <a:solidFill>
              <a:srgbClr val="FF0000">
                <a:alpha val="73000"/>
              </a:srgbClr>
            </a:solidFill>
            <a:round/>
          </a:ln>
        </p:spPr>
        <p:txBody>
          <a:bodyPr vert="horz" lIns="91440" tIns="45720" rIns="91440" bIns="45720" rtlCol="0" anchor="b">
            <a:normAutofit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400" dirty="0" smtClean="0">
                <a:latin typeface="Arial Black" panose="020B0A04020102020204" pitchFamily="34" charset="0"/>
                <a:cs typeface="Aharoni" panose="02010803020104030203" pitchFamily="2" charset="-79"/>
              </a:rPr>
              <a:t>Порядок действий по сигналу «ВНИМАНИЕ ВСЕМ!»</a:t>
            </a:r>
            <a:endParaRPr lang="ru-RU" sz="1400" dirty="0">
              <a:latin typeface="Arial Black" panose="020B0A04020102020204" pitchFamily="34" charset="0"/>
              <a:cs typeface="Aharoni" panose="02010803020104030203" pitchFamily="2" charset="-79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266839" y="3863711"/>
            <a:ext cx="3907434" cy="2958711"/>
          </a:xfrm>
          <a:prstGeom prst="roundRect">
            <a:avLst/>
          </a:prstGeom>
          <a:solidFill>
            <a:schemeClr val="accent1">
              <a:alpha val="26000"/>
            </a:schemeClr>
          </a:solidFill>
          <a:ln>
            <a:solidFill>
              <a:schemeClr val="accent1">
                <a:shade val="50000"/>
                <a:alpha val="27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000" b="1" dirty="0" smtClean="0">
              <a:solidFill>
                <a:schemeClr val="bg1"/>
              </a:solidFill>
            </a:endParaRPr>
          </a:p>
          <a:p>
            <a:pPr algn="ctr"/>
            <a:r>
              <a:rPr lang="ru-RU" sz="1400" b="1" dirty="0" smtClean="0">
                <a:solidFill>
                  <a:schemeClr val="bg1"/>
                </a:solidFill>
              </a:rPr>
              <a:t>Для получения оперативной информации, посредством </a:t>
            </a:r>
            <a:r>
              <a:rPr lang="en-US" sz="1400" b="1" dirty="0" smtClean="0">
                <a:solidFill>
                  <a:schemeClr val="bg1"/>
                </a:solidFill>
              </a:rPr>
              <a:t>push</a:t>
            </a:r>
            <a:r>
              <a:rPr lang="ru-RU" sz="1400" b="1" dirty="0" smtClean="0">
                <a:solidFill>
                  <a:schemeClr val="bg1"/>
                </a:solidFill>
              </a:rPr>
              <a:t>-уведомлений, об опасности возникновения возможных угроз и рисков рекомендуем </a:t>
            </a:r>
          </a:p>
          <a:p>
            <a:pPr algn="ctr"/>
            <a:r>
              <a:rPr lang="ru-RU" sz="1400" b="1" dirty="0" smtClean="0">
                <a:solidFill>
                  <a:srgbClr val="FF0000"/>
                </a:solidFill>
              </a:rPr>
              <a:t>установить мобильное приложение по </a:t>
            </a:r>
          </a:p>
          <a:p>
            <a:pPr algn="ctr"/>
            <a:r>
              <a:rPr lang="ru-RU" sz="1400" b="1" dirty="0" smtClean="0">
                <a:solidFill>
                  <a:srgbClr val="FF0000"/>
                </a:solidFill>
              </a:rPr>
              <a:t>безопасности «МЧС России»</a:t>
            </a:r>
          </a:p>
          <a:p>
            <a:pPr algn="ctr"/>
            <a:r>
              <a:rPr lang="en-US" sz="1200" i="1" dirty="0" smtClean="0"/>
              <a:t>App Store                 Google Play                    RuStore   </a:t>
            </a:r>
            <a:endParaRPr lang="ru-RU" sz="1200" i="1" dirty="0" smtClean="0"/>
          </a:p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pPr algn="ctr"/>
            <a:endParaRPr lang="ru-RU" dirty="0"/>
          </a:p>
          <a:p>
            <a:pPr algn="ctr"/>
            <a:endParaRPr lang="ru-RU" dirty="0"/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4266839" y="859201"/>
            <a:ext cx="3927659" cy="2958711"/>
          </a:xfrm>
          <a:prstGeom prst="roundRect">
            <a:avLst/>
          </a:prstGeom>
          <a:solidFill>
            <a:schemeClr val="accent1">
              <a:alpha val="26000"/>
            </a:schemeClr>
          </a:solidFill>
          <a:ln>
            <a:solidFill>
              <a:schemeClr val="accent1">
                <a:shade val="50000"/>
                <a:alpha val="27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 b="1" u="sng" dirty="0" smtClean="0">
              <a:solidFill>
                <a:srgbClr val="FF0000"/>
              </a:solidFill>
            </a:endParaRPr>
          </a:p>
          <a:p>
            <a:pPr algn="ctr"/>
            <a:endParaRPr lang="ru-RU" sz="2400" b="1" u="sng" dirty="0" smtClean="0">
              <a:solidFill>
                <a:srgbClr val="FF0000"/>
              </a:solidFill>
            </a:endParaRPr>
          </a:p>
          <a:p>
            <a:pPr algn="ctr"/>
            <a:endParaRPr lang="ru-RU" sz="2400" b="1" u="sng" dirty="0" smtClean="0">
              <a:solidFill>
                <a:srgbClr val="FF0000"/>
              </a:solidFill>
            </a:endParaRPr>
          </a:p>
          <a:p>
            <a:pPr algn="ctr"/>
            <a:r>
              <a:rPr lang="ru-RU" sz="2400" b="1" u="sng" dirty="0" smtClean="0">
                <a:solidFill>
                  <a:srgbClr val="FF0000"/>
                </a:solidFill>
              </a:rPr>
              <a:t>Ни в коем случае нельзя:</a:t>
            </a:r>
            <a:endParaRPr lang="ru-RU" sz="1200" b="1" u="sng" dirty="0" smtClean="0">
              <a:solidFill>
                <a:srgbClr val="FF0000"/>
              </a:solidFill>
            </a:endParaRPr>
          </a:p>
          <a:p>
            <a:pPr marL="171450" indent="-171450" algn="ctr">
              <a:buFontTx/>
              <a:buChar char="-"/>
            </a:pPr>
            <a:r>
              <a:rPr lang="ru-RU" sz="1400" b="1" dirty="0" smtClean="0">
                <a:solidFill>
                  <a:schemeClr val="tx1"/>
                </a:solidFill>
              </a:rPr>
              <a:t>Находиться в прямой видимости летательного аппарата; </a:t>
            </a:r>
          </a:p>
          <a:p>
            <a:pPr marL="171450" indent="-171450" algn="ctr">
              <a:buFontTx/>
              <a:buChar char="-"/>
            </a:pPr>
            <a:r>
              <a:rPr lang="ru-RU" sz="1400" b="1" dirty="0" smtClean="0">
                <a:solidFill>
                  <a:schemeClr val="tx1"/>
                </a:solidFill>
              </a:rPr>
              <a:t>Пытаться сбить аппарат подручными и иными средствами поражения.</a:t>
            </a:r>
          </a:p>
          <a:p>
            <a:pPr algn="ctr"/>
            <a:r>
              <a:rPr lang="ru-RU" sz="1400" b="1" dirty="0" smtClean="0">
                <a:solidFill>
                  <a:srgbClr val="FF0000"/>
                </a:solidFill>
              </a:rPr>
              <a:t>Сообщить о БПЛА в службу 112</a:t>
            </a:r>
          </a:p>
          <a:p>
            <a:pPr algn="ctr"/>
            <a:endParaRPr lang="ru-RU" sz="1500" b="1" dirty="0" smtClean="0">
              <a:solidFill>
                <a:srgbClr val="FF0000"/>
              </a:solidFill>
            </a:endParaRPr>
          </a:p>
          <a:p>
            <a:pPr algn="ctr"/>
            <a:r>
              <a:rPr lang="ru-RU" sz="1600" b="1" u="sng" dirty="0" smtClean="0">
                <a:solidFill>
                  <a:srgbClr val="FF0000"/>
                </a:solidFill>
              </a:rPr>
              <a:t>ГЛАВНОЕ – СОХРАНЯТЬ СПОКОЙСТВИЕ</a:t>
            </a:r>
          </a:p>
          <a:p>
            <a:pPr marL="171450" indent="-171450" algn="ctr">
              <a:buFontTx/>
              <a:buChar char="-"/>
            </a:pPr>
            <a:endParaRPr lang="ru-RU" sz="1200" b="1" dirty="0" smtClean="0">
              <a:solidFill>
                <a:schemeClr val="tx1"/>
              </a:solidFill>
            </a:endParaRPr>
          </a:p>
          <a:p>
            <a:pPr marL="171450" indent="-171450" algn="ctr">
              <a:buFontTx/>
              <a:buChar char="-"/>
            </a:pPr>
            <a:endParaRPr lang="ru-RU" sz="1200" b="1" dirty="0" smtClean="0">
              <a:solidFill>
                <a:schemeClr val="tx1"/>
              </a:solidFill>
            </a:endParaRPr>
          </a:p>
        </p:txBody>
      </p:sp>
      <p:sp>
        <p:nvSpPr>
          <p:cNvPr id="15" name="Заголовок 1"/>
          <p:cNvSpPr txBox="1">
            <a:spLocks/>
          </p:cNvSpPr>
          <p:nvPr/>
        </p:nvSpPr>
        <p:spPr>
          <a:xfrm>
            <a:off x="4519835" y="3952932"/>
            <a:ext cx="3329499" cy="343686"/>
          </a:xfrm>
          <a:prstGeom prst="rect">
            <a:avLst/>
          </a:prstGeom>
          <a:gradFill>
            <a:gsLst>
              <a:gs pos="0">
                <a:schemeClr val="accent2">
                  <a:lumMod val="60000"/>
                  <a:lumOff val="40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9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60000"/>
                  <a:lumOff val="40000"/>
                  <a:alpha val="68000"/>
                </a:schemeClr>
              </a:gs>
            </a:gsLst>
            <a:lin ang="5400000" scaled="1"/>
          </a:gradFill>
          <a:ln w="76200">
            <a:solidFill>
              <a:srgbClr val="FF0000">
                <a:alpha val="73000"/>
              </a:srgbClr>
            </a:solidFill>
            <a:round/>
          </a:ln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400" dirty="0" smtClean="0">
                <a:latin typeface="Arial Black" panose="020B0A04020102020204" pitchFamily="34" charset="0"/>
                <a:cs typeface="Aharoni" panose="02010803020104030203" pitchFamily="2" charset="-79"/>
              </a:rPr>
              <a:t>Приложение «МЧС РОССИИ»</a:t>
            </a:r>
            <a:endParaRPr lang="ru-RU" sz="1400" dirty="0">
              <a:latin typeface="Arial Black" panose="020B0A04020102020204" pitchFamily="34" charset="0"/>
              <a:cs typeface="Aharoni" panose="02010803020104030203" pitchFamily="2" charset="-79"/>
            </a:endParaRPr>
          </a:p>
        </p:txBody>
      </p:sp>
      <p:sp>
        <p:nvSpPr>
          <p:cNvPr id="16" name="Заголовок 1"/>
          <p:cNvSpPr txBox="1">
            <a:spLocks/>
          </p:cNvSpPr>
          <p:nvPr/>
        </p:nvSpPr>
        <p:spPr>
          <a:xfrm>
            <a:off x="4519835" y="1115844"/>
            <a:ext cx="3329499" cy="727244"/>
          </a:xfrm>
          <a:prstGeom prst="rect">
            <a:avLst/>
          </a:prstGeom>
          <a:gradFill>
            <a:gsLst>
              <a:gs pos="0">
                <a:schemeClr val="accent2">
                  <a:lumMod val="60000"/>
                  <a:lumOff val="40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9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60000"/>
                  <a:lumOff val="40000"/>
                  <a:alpha val="68000"/>
                </a:schemeClr>
              </a:gs>
            </a:gsLst>
            <a:lin ang="5400000" scaled="1"/>
          </a:gradFill>
          <a:ln w="76200">
            <a:solidFill>
              <a:srgbClr val="FF0000">
                <a:alpha val="73000"/>
              </a:srgbClr>
            </a:solidFill>
            <a:round/>
          </a:ln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400" dirty="0" smtClean="0">
                <a:latin typeface="Arial Black" panose="020B0A04020102020204" pitchFamily="34" charset="0"/>
                <a:cs typeface="Aharoni" panose="02010803020104030203" pitchFamily="2" charset="-79"/>
              </a:rPr>
              <a:t>Порядок действий при обнаружении беспилотного летательного аппарата</a:t>
            </a:r>
            <a:endParaRPr lang="ru-RU" sz="1400" dirty="0">
              <a:latin typeface="Arial Black" panose="020B0A04020102020204" pitchFamily="34" charset="0"/>
              <a:cs typeface="Aharoni" panose="02010803020104030203" pitchFamily="2" charset="-79"/>
            </a:endParaRPr>
          </a:p>
        </p:txBody>
      </p:sp>
      <p:sp>
        <p:nvSpPr>
          <p:cNvPr id="17" name="Заголовок 1"/>
          <p:cNvSpPr txBox="1">
            <a:spLocks/>
          </p:cNvSpPr>
          <p:nvPr/>
        </p:nvSpPr>
        <p:spPr>
          <a:xfrm>
            <a:off x="8548550" y="1118782"/>
            <a:ext cx="3329499" cy="475304"/>
          </a:xfrm>
          <a:prstGeom prst="rect">
            <a:avLst/>
          </a:prstGeom>
          <a:gradFill>
            <a:gsLst>
              <a:gs pos="0">
                <a:schemeClr val="accent2">
                  <a:lumMod val="60000"/>
                  <a:lumOff val="40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9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60000"/>
                  <a:lumOff val="40000"/>
                  <a:alpha val="68000"/>
                </a:schemeClr>
              </a:gs>
            </a:gsLst>
            <a:lin ang="5400000" scaled="1"/>
          </a:gradFill>
          <a:ln w="76200">
            <a:solidFill>
              <a:srgbClr val="FF0000">
                <a:alpha val="73000"/>
              </a:srgbClr>
            </a:solidFill>
            <a:round/>
          </a:ln>
        </p:spPr>
        <p:txBody>
          <a:bodyPr vert="horz" lIns="91440" tIns="45720" rIns="91440" bIns="45720" rtlCol="0" anchor="b">
            <a:normAutofit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400" dirty="0" smtClean="0">
                <a:latin typeface="Arial Black" panose="020B0A04020102020204" pitchFamily="34" charset="0"/>
                <a:cs typeface="Aharoni" panose="02010803020104030203" pitchFamily="2" charset="-79"/>
              </a:rPr>
              <a:t>Порядок действий при объявлении «ЭВАКУАЦИИ»</a:t>
            </a:r>
            <a:endParaRPr lang="ru-RU" sz="1400" dirty="0">
              <a:latin typeface="Arial Black" panose="020B0A04020102020204" pitchFamily="34" charset="0"/>
              <a:cs typeface="Aharoni" panose="02010803020104030203" pitchFamily="2" charset="-79"/>
            </a:endParaRPr>
          </a:p>
        </p:txBody>
      </p:sp>
      <p:pic>
        <p:nvPicPr>
          <p:cNvPr id="19" name="Рисунок 1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34488" y="5450407"/>
            <a:ext cx="1244054" cy="1219338"/>
          </a:xfrm>
          <a:prstGeom prst="rect">
            <a:avLst/>
          </a:prstGeom>
        </p:spPr>
      </p:pic>
      <p:pic>
        <p:nvPicPr>
          <p:cNvPr id="20" name="Рисунок 1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629070" y="5440951"/>
            <a:ext cx="1194448" cy="1224687"/>
          </a:xfrm>
          <a:prstGeom prst="rect">
            <a:avLst/>
          </a:prstGeom>
        </p:spPr>
      </p:pic>
      <p:pic>
        <p:nvPicPr>
          <p:cNvPr id="21" name="Рисунок 2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894271" y="5430082"/>
            <a:ext cx="1229349" cy="12464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945194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175</TotalTime>
  <Words>287</Words>
  <Application>Microsoft Office PowerPoint</Application>
  <PresentationFormat>Произвольный</PresentationFormat>
  <Paragraphs>40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ГРАЖДАНСКАЯ ОБОРОНА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ГРАЖДАНСКАЯ ОБОРОНА</dc:title>
  <dc:creator>Вадим</dc:creator>
  <cp:lastModifiedBy>TeplyakovaVV</cp:lastModifiedBy>
  <cp:revision>19</cp:revision>
  <dcterms:created xsi:type="dcterms:W3CDTF">2024-02-27T09:09:13Z</dcterms:created>
  <dcterms:modified xsi:type="dcterms:W3CDTF">2024-10-11T08:16:53Z</dcterms:modified>
</cp:coreProperties>
</file>